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</p:sldIdLst>
  <p:sldSz cx="18288000" cy="10287000"/>
  <p:notesSz cx="6858000" cy="9144000"/>
  <p:embeddedFontLst>
    <p:embeddedFont>
      <p:font typeface="DM Sans" pitchFamily="2" charset="0"/>
      <p:regular r:id="rId16"/>
    </p:embeddedFont>
    <p:embeddedFont>
      <p:font typeface="DM Sans Bold" charset="0"/>
      <p:regular r:id="rId17"/>
    </p:embeddedFont>
    <p:embeddedFont>
      <p:font typeface="DM Sans Italics" panose="020B0604020202020204" charset="0"/>
      <p:regular r:id="rId18"/>
    </p:embeddedFont>
    <p:embeddedFont>
      <p:font typeface="Montserrat Classic Bold" panose="020B0604020202020204" charset="0"/>
      <p:regular r:id="rId19"/>
    </p:embeddedFont>
    <p:embeddedFont>
      <p:font typeface="Montserrat Light" panose="00000400000000000000" pitchFamily="2" charset="0"/>
      <p:regular r:id="rId20"/>
    </p:embeddedFont>
    <p:embeddedFont>
      <p:font typeface="Oswald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72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659121">
            <a:off x="15091031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236347" y="3202251"/>
            <a:ext cx="9815307" cy="4208864"/>
            <a:chOff x="0" y="0"/>
            <a:chExt cx="1895495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5495" cy="812800"/>
            </a:xfrm>
            <a:custGeom>
              <a:avLst/>
              <a:gdLst/>
              <a:ahLst/>
              <a:cxnLst/>
              <a:rect l="l" t="t" r="r" b="b"/>
              <a:pathLst>
                <a:path w="1895495" h="812800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895495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236347" y="3049258"/>
            <a:ext cx="9815307" cy="4305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0"/>
              </a:lnSpc>
            </a:pPr>
            <a:r>
              <a:rPr lang="en-US" sz="12500" b="1" spc="1225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PROBLEM &amp;</a:t>
            </a:r>
          </a:p>
          <a:p>
            <a:pPr algn="ctr">
              <a:lnSpc>
                <a:spcPts val="17250"/>
              </a:lnSpc>
            </a:pPr>
            <a:r>
              <a:rPr lang="en-US" sz="12500" b="1" spc="1225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USERS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19596" y="7482578"/>
            <a:ext cx="12848809" cy="1350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53" b="1" spc="140">
                <a:solidFill>
                  <a:srgbClr val="231F2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TESSA LANZEL, PAIGE SCHNEIDER, MOLLY ROONEY, MAY EDEL, ELICIA BARANOWSKI, ALEXANDRA RAUER, JOSHUA CHIANG FUNG</a:t>
            </a:r>
          </a:p>
          <a:p>
            <a:pPr algn="ctr">
              <a:lnSpc>
                <a:spcPts val="3661"/>
              </a:lnSpc>
            </a:pPr>
            <a:endParaRPr lang="en-US" sz="2653" b="1" spc="140">
              <a:solidFill>
                <a:srgbClr val="231F20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19596" y="2636788"/>
            <a:ext cx="12848809" cy="441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53" b="1" spc="140">
                <a:solidFill>
                  <a:srgbClr val="231F2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SDMAY25-10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361367" y="4424204"/>
            <a:ext cx="2464800" cy="2455172"/>
            <a:chOff x="0" y="0"/>
            <a:chExt cx="6502400" cy="6477000"/>
          </a:xfrm>
        </p:grpSpPr>
        <p:sp>
          <p:nvSpPr>
            <p:cNvPr id="3" name="Freeform 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223" t="-8923" r="223" b="-4116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00F0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02269" y="2879819"/>
            <a:ext cx="6881872" cy="2731534"/>
            <a:chOff x="0" y="0"/>
            <a:chExt cx="2047782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47782" cy="812800"/>
            </a:xfrm>
            <a:custGeom>
              <a:avLst/>
              <a:gdLst/>
              <a:ahLst/>
              <a:cxnLst/>
              <a:rect l="l" t="t" r="r" b="b"/>
              <a:pathLst>
                <a:path w="2047782" h="812800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047782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494640" y="3346011"/>
            <a:ext cx="6589500" cy="14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1688" lvl="1" indent="-175844" algn="l">
              <a:lnSpc>
                <a:spcPts val="2280"/>
              </a:lnSpc>
              <a:buFont typeface="Arial"/>
              <a:buChar char="•"/>
            </a:pPr>
            <a:r>
              <a:rPr lang="en-US" sz="1628">
                <a:solidFill>
                  <a:srgbClr val="100F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Trying to balance school and athletics</a:t>
            </a:r>
          </a:p>
          <a:p>
            <a:pPr marL="351688" lvl="1" indent="-175844" algn="l">
              <a:lnSpc>
                <a:spcPts val="2280"/>
              </a:lnSpc>
              <a:buFont typeface="Arial"/>
              <a:buChar char="•"/>
            </a:pPr>
            <a:r>
              <a:rPr lang="en-US" sz="1628">
                <a:solidFill>
                  <a:srgbClr val="100F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Want to perform their best in competitions and takes training seriously</a:t>
            </a:r>
          </a:p>
          <a:p>
            <a:pPr marL="351688" lvl="1" indent="-175844" algn="l">
              <a:lnSpc>
                <a:spcPts val="2280"/>
              </a:lnSpc>
              <a:buFont typeface="Arial"/>
              <a:buChar char="•"/>
            </a:pPr>
            <a:r>
              <a:rPr lang="en-US" sz="1628">
                <a:solidFill>
                  <a:srgbClr val="100F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 at their peak physically but not risk getting injured</a:t>
            </a:r>
          </a:p>
          <a:p>
            <a:pPr marL="351688" lvl="1" indent="-175844" algn="l">
              <a:lnSpc>
                <a:spcPts val="2280"/>
              </a:lnSpc>
              <a:buFont typeface="Arial"/>
              <a:buChar char="•"/>
            </a:pPr>
            <a:r>
              <a:rPr lang="en-US" sz="1628">
                <a:solidFill>
                  <a:srgbClr val="100F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Worry about the expectations from teammates and coaches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872319" y="7621589"/>
            <a:ext cx="2464800" cy="2455172"/>
            <a:chOff x="0" y="0"/>
            <a:chExt cx="6502400" cy="6477000"/>
          </a:xfrm>
        </p:grpSpPr>
        <p:sp>
          <p:nvSpPr>
            <p:cNvPr id="10" name="Freeform 10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223" t="-11727" r="223" b="-3836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00F0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671560" y="6163802"/>
            <a:ext cx="7073015" cy="2685373"/>
            <a:chOff x="0" y="0"/>
            <a:chExt cx="2140838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40838" cy="812800"/>
            </a:xfrm>
            <a:custGeom>
              <a:avLst/>
              <a:gdLst/>
              <a:ahLst/>
              <a:cxnLst/>
              <a:rect l="l" t="t" r="r" b="b"/>
              <a:pathLst>
                <a:path w="2140838" h="812800">
                  <a:moveTo>
                    <a:pt x="2140838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140838" y="624840"/>
                  </a:lnTo>
                  <a:lnTo>
                    <a:pt x="2140838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2140838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887923">
            <a:off x="-2683214" y="7543802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887923">
            <a:off x="12076940" y="-3354783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361367" y="1018981"/>
            <a:ext cx="9537014" cy="1594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015"/>
              </a:lnSpc>
              <a:spcBef>
                <a:spcPct val="0"/>
              </a:spcBef>
            </a:pPr>
            <a:r>
              <a:rPr lang="en-US" sz="9431" b="1" spc="924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PERSONAS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494640" y="2907730"/>
            <a:ext cx="4055363" cy="422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8"/>
              </a:lnSpc>
            </a:pPr>
            <a:r>
              <a:rPr lang="en-US" sz="2477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Rocco Becht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803843" y="6227228"/>
            <a:ext cx="4049606" cy="422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8"/>
              </a:lnSpc>
            </a:pPr>
            <a:r>
              <a:rPr lang="en-US" sz="2477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Audi Crooks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99905" y="4990560"/>
            <a:ext cx="5637213" cy="1020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4"/>
              </a:lnSpc>
              <a:spcBef>
                <a:spcPct val="0"/>
              </a:spcBef>
            </a:pPr>
            <a:r>
              <a:rPr lang="en-US" sz="2010" b="1" spc="19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Age</a:t>
            </a:r>
            <a:r>
              <a:rPr lang="en-US" sz="2010" spc="19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18-22</a:t>
            </a:r>
          </a:p>
          <a:p>
            <a:pPr algn="l">
              <a:lnSpc>
                <a:spcPts val="2774"/>
              </a:lnSpc>
              <a:spcBef>
                <a:spcPct val="0"/>
              </a:spcBef>
            </a:pPr>
            <a:r>
              <a:rPr lang="en-US" sz="2010" b="1" spc="19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Occupation</a:t>
            </a:r>
            <a:r>
              <a:rPr lang="en-US" sz="2010" spc="19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In-Season Student Athlete</a:t>
            </a:r>
          </a:p>
          <a:p>
            <a:pPr algn="l">
              <a:lnSpc>
                <a:spcPts val="2774"/>
              </a:lnSpc>
              <a:spcBef>
                <a:spcPct val="0"/>
              </a:spcBef>
            </a:pPr>
            <a:r>
              <a:rPr lang="en-US" sz="2010" b="1" spc="19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Location</a:t>
            </a:r>
            <a:r>
              <a:rPr lang="en-US" sz="2010" spc="19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Ames, IA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803843" y="6734844"/>
            <a:ext cx="6589500" cy="11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1688" lvl="1" indent="-175844" algn="l">
              <a:lnSpc>
                <a:spcPts val="2280"/>
              </a:lnSpc>
              <a:buFont typeface="Arial"/>
              <a:buChar char="•"/>
            </a:pPr>
            <a:r>
              <a:rPr lang="en-US" sz="1628">
                <a:solidFill>
                  <a:srgbClr val="100F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Student athlete who is in their offseason</a:t>
            </a:r>
          </a:p>
          <a:p>
            <a:pPr marL="351688" lvl="1" indent="-175844" algn="l">
              <a:lnSpc>
                <a:spcPts val="2280"/>
              </a:lnSpc>
              <a:buFont typeface="Arial"/>
              <a:buChar char="•"/>
            </a:pPr>
            <a:r>
              <a:rPr lang="en-US" sz="1628">
                <a:solidFill>
                  <a:srgbClr val="100F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Less stressed about competing, so their focus in currently on getting stronger for their season next year</a:t>
            </a:r>
          </a:p>
          <a:p>
            <a:pPr marL="351688" lvl="1" indent="-175844" algn="l">
              <a:lnSpc>
                <a:spcPts val="2280"/>
              </a:lnSpc>
              <a:buFont typeface="Arial"/>
              <a:buChar char="•"/>
            </a:pPr>
            <a:r>
              <a:rPr lang="en-US" sz="1628">
                <a:solidFill>
                  <a:srgbClr val="100F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Working hard but less fatigued as when in season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190860" y="8279669"/>
            <a:ext cx="5919788" cy="1020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4"/>
              </a:lnSpc>
              <a:spcBef>
                <a:spcPct val="0"/>
              </a:spcBef>
            </a:pPr>
            <a:r>
              <a:rPr lang="en-US" sz="2010" b="1" spc="19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Age</a:t>
            </a:r>
            <a:r>
              <a:rPr lang="en-US" sz="2010" spc="19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18-22</a:t>
            </a:r>
          </a:p>
          <a:p>
            <a:pPr algn="l">
              <a:lnSpc>
                <a:spcPts val="2774"/>
              </a:lnSpc>
              <a:spcBef>
                <a:spcPct val="0"/>
              </a:spcBef>
            </a:pPr>
            <a:r>
              <a:rPr lang="en-US" sz="2010" b="1" spc="19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Occupation</a:t>
            </a:r>
            <a:r>
              <a:rPr lang="en-US" sz="2010" spc="19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Off- Season Student Athlete</a:t>
            </a:r>
          </a:p>
          <a:p>
            <a:pPr algn="l">
              <a:lnSpc>
                <a:spcPts val="2774"/>
              </a:lnSpc>
              <a:spcBef>
                <a:spcPct val="0"/>
              </a:spcBef>
            </a:pPr>
            <a:r>
              <a:rPr lang="en-US" sz="2010" b="1" spc="19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Location</a:t>
            </a:r>
            <a:r>
              <a:rPr lang="en-US" sz="2010" spc="19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Ames, 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398472" y="5252465"/>
            <a:ext cx="2464800" cy="2455172"/>
            <a:chOff x="0" y="0"/>
            <a:chExt cx="6502400" cy="6477000"/>
          </a:xfrm>
        </p:grpSpPr>
        <p:sp>
          <p:nvSpPr>
            <p:cNvPr id="3" name="Freeform 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223" r="22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00F0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39374" y="3403135"/>
            <a:ext cx="7650154" cy="3036478"/>
            <a:chOff x="0" y="0"/>
            <a:chExt cx="2047782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47782" cy="812800"/>
            </a:xfrm>
            <a:custGeom>
              <a:avLst/>
              <a:gdLst/>
              <a:ahLst/>
              <a:cxnLst/>
              <a:rect l="l" t="t" r="r" b="b"/>
              <a:pathLst>
                <a:path w="2047782" h="812800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047782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554500" y="3990155"/>
            <a:ext cx="6589500" cy="170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1688" lvl="1" indent="-175844" algn="l">
              <a:lnSpc>
                <a:spcPts val="2280"/>
              </a:lnSpc>
              <a:buFont typeface="Arial"/>
              <a:buChar char="•"/>
            </a:pPr>
            <a:r>
              <a:rPr lang="en-US" sz="1628">
                <a:solidFill>
                  <a:srgbClr val="100F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College Athletics Coach</a:t>
            </a:r>
          </a:p>
          <a:p>
            <a:pPr marL="351688" lvl="1" indent="-175844" algn="l">
              <a:lnSpc>
                <a:spcPts val="2280"/>
              </a:lnSpc>
              <a:buFont typeface="Arial"/>
              <a:buChar char="•"/>
            </a:pPr>
            <a:r>
              <a:rPr lang="en-US" sz="1628">
                <a:solidFill>
                  <a:srgbClr val="100F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Responsible for balancing many athletes at once</a:t>
            </a:r>
          </a:p>
          <a:p>
            <a:pPr marL="351688" lvl="1" indent="-175844" algn="l">
              <a:lnSpc>
                <a:spcPts val="2280"/>
              </a:lnSpc>
              <a:buFont typeface="Arial"/>
              <a:buChar char="•"/>
            </a:pPr>
            <a:r>
              <a:rPr lang="en-US" sz="1628">
                <a:solidFill>
                  <a:srgbClr val="100F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Get each individual athlete stronger with the goal of making the team stronger</a:t>
            </a:r>
          </a:p>
          <a:p>
            <a:pPr marL="351688" lvl="1" indent="-175844" algn="l">
              <a:lnSpc>
                <a:spcPts val="2280"/>
              </a:lnSpc>
              <a:buFont typeface="Arial"/>
              <a:buChar char="•"/>
            </a:pPr>
            <a:r>
              <a:rPr lang="en-US" sz="1628">
                <a:solidFill>
                  <a:srgbClr val="100F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Pressure from donors, athletes, conference, and other coaches </a:t>
            </a:r>
          </a:p>
        </p:txBody>
      </p:sp>
      <p:sp>
        <p:nvSpPr>
          <p:cNvPr id="9" name="Freeform 9"/>
          <p:cNvSpPr/>
          <p:nvPr/>
        </p:nvSpPr>
        <p:spPr>
          <a:xfrm rot="887923">
            <a:off x="-2683214" y="7543802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887923">
            <a:off x="12076940" y="-3354783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361367" y="1018981"/>
            <a:ext cx="9537014" cy="1594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015"/>
              </a:lnSpc>
              <a:spcBef>
                <a:spcPct val="0"/>
              </a:spcBef>
            </a:pPr>
            <a:r>
              <a:rPr lang="en-US" sz="9431" b="1" spc="924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PERSONAS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554500" y="3520643"/>
            <a:ext cx="4055363" cy="422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8"/>
              </a:lnSpc>
            </a:pPr>
            <a:r>
              <a:rPr lang="en-US" sz="2477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Coach Campbell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37011" y="5818821"/>
            <a:ext cx="5285681" cy="1020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74"/>
              </a:lnSpc>
              <a:spcBef>
                <a:spcPct val="0"/>
              </a:spcBef>
            </a:pPr>
            <a:r>
              <a:rPr lang="en-US" sz="2010" b="1" spc="19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Age</a:t>
            </a:r>
            <a:r>
              <a:rPr lang="en-US" sz="2010" spc="19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40</a:t>
            </a:r>
          </a:p>
          <a:p>
            <a:pPr algn="l">
              <a:lnSpc>
                <a:spcPts val="2774"/>
              </a:lnSpc>
              <a:spcBef>
                <a:spcPct val="0"/>
              </a:spcBef>
            </a:pPr>
            <a:r>
              <a:rPr lang="en-US" sz="2010" b="1" spc="19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Occupation</a:t>
            </a:r>
            <a:r>
              <a:rPr lang="en-US" sz="2010" spc="19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College Athletics Coach</a:t>
            </a:r>
          </a:p>
          <a:p>
            <a:pPr algn="l">
              <a:lnSpc>
                <a:spcPts val="2774"/>
              </a:lnSpc>
              <a:spcBef>
                <a:spcPct val="0"/>
              </a:spcBef>
            </a:pPr>
            <a:r>
              <a:rPr lang="en-US" sz="2010" b="1" spc="19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Location</a:t>
            </a:r>
            <a:r>
              <a:rPr lang="en-US" sz="2010" spc="19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: Ames, 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30101" y="1920649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2035253">
            <a:off x="15331117" y="4817487"/>
            <a:ext cx="7835077" cy="10939025"/>
          </a:xfrm>
          <a:custGeom>
            <a:avLst/>
            <a:gdLst/>
            <a:ahLst/>
            <a:cxnLst/>
            <a:rect l="l" t="t" r="r" b="b"/>
            <a:pathLst>
              <a:path w="7835077" h="10939025">
                <a:moveTo>
                  <a:pt x="0" y="0"/>
                </a:moveTo>
                <a:lnTo>
                  <a:pt x="7835077" y="0"/>
                </a:lnTo>
                <a:lnTo>
                  <a:pt x="7835077" y="10939026"/>
                </a:lnTo>
                <a:lnTo>
                  <a:pt x="0" y="109390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1589541" y="5472067"/>
            <a:ext cx="151089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993333" y="5240576"/>
            <a:ext cx="501082" cy="50108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10799999">
            <a:off x="-1709509" y="-8772797"/>
            <a:ext cx="7835077" cy="10939025"/>
          </a:xfrm>
          <a:custGeom>
            <a:avLst/>
            <a:gdLst/>
            <a:ahLst/>
            <a:cxnLst/>
            <a:rect l="l" t="t" r="r" b="b"/>
            <a:pathLst>
              <a:path w="7835077" h="10939025">
                <a:moveTo>
                  <a:pt x="0" y="0"/>
                </a:moveTo>
                <a:lnTo>
                  <a:pt x="7835077" y="0"/>
                </a:lnTo>
                <a:lnTo>
                  <a:pt x="7835077" y="10939026"/>
                </a:lnTo>
                <a:lnTo>
                  <a:pt x="0" y="109390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4787809" y="5907812"/>
            <a:ext cx="2512635" cy="89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2651" b="1" spc="259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EASY TO USE DESIGN</a:t>
            </a:r>
          </a:p>
        </p:txBody>
      </p:sp>
      <p:sp>
        <p:nvSpPr>
          <p:cNvPr id="11" name="Freeform 11"/>
          <p:cNvSpPr/>
          <p:nvPr/>
        </p:nvSpPr>
        <p:spPr>
          <a:xfrm>
            <a:off x="3991071" y="1920649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4754303" y="5240576"/>
            <a:ext cx="501082" cy="50108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752042" y="1920649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7515274" y="5240576"/>
            <a:ext cx="501082" cy="50108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9508413" y="1920649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0271645" y="5240576"/>
            <a:ext cx="501082" cy="50108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443136" y="5907812"/>
            <a:ext cx="2645356" cy="2720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2651" b="1" spc="259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TRACK PROGRESS &amp; READ RECORDS FOR EACH ATHLETE</a:t>
            </a:r>
          </a:p>
        </p:txBody>
      </p:sp>
      <p:sp>
        <p:nvSpPr>
          <p:cNvPr id="24" name="Freeform 24"/>
          <p:cNvSpPr/>
          <p:nvPr/>
        </p:nvSpPr>
        <p:spPr>
          <a:xfrm>
            <a:off x="12269383" y="1920649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13032615" y="5240576"/>
            <a:ext cx="501082" cy="501082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5030354" y="1920649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/>
          <p:nvPr/>
        </p:nvGrpSpPr>
        <p:grpSpPr>
          <a:xfrm>
            <a:off x="15793586" y="5240576"/>
            <a:ext cx="501082" cy="501082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657418" y="5942960"/>
            <a:ext cx="2694852" cy="89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2651" b="1" spc="259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EASY TO READ LIFTS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098812" y="5942960"/>
            <a:ext cx="2368689" cy="226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2651" b="1" spc="259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NO TEAMS CAN SEE OTHER ATHLETE’S PROGRESS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58642" y="5942960"/>
            <a:ext cx="2898776" cy="1876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2651" b="1" spc="259" dirty="0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INFORMATION IS FORMATTED TO BE EASILY UNDERSTOOD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238450" y="5907812"/>
            <a:ext cx="2567472" cy="226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9"/>
              </a:lnSpc>
            </a:pPr>
            <a:r>
              <a:rPr lang="en-US" sz="2651" b="1" spc="259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COACHES ARE ABLE TO SEE AND ADD ATHLETES EASILY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872312" y="19050"/>
            <a:ext cx="8543376" cy="168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74"/>
              </a:lnSpc>
            </a:pPr>
            <a:r>
              <a:rPr lang="en-US" sz="9981" b="1" spc="978" dirty="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USER NEEDS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407869">
            <a:off x="12052165" y="1118883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676530" y="7222391"/>
            <a:ext cx="4876482" cy="516424"/>
          </a:xfrm>
          <a:custGeom>
            <a:avLst/>
            <a:gdLst/>
            <a:ahLst/>
            <a:cxnLst/>
            <a:rect l="l" t="t" r="r" b="b"/>
            <a:pathLst>
              <a:path w="4876482" h="516424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694063" y="2465677"/>
            <a:ext cx="4858949" cy="4794814"/>
            <a:chOff x="0" y="0"/>
            <a:chExt cx="1279723" cy="1262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9723" cy="1262832"/>
            </a:xfrm>
            <a:custGeom>
              <a:avLst/>
              <a:gdLst/>
              <a:ahLst/>
              <a:cxnLst/>
              <a:rect l="l" t="t" r="r" b="b"/>
              <a:pathLst>
                <a:path w="1279723" h="1262832">
                  <a:moveTo>
                    <a:pt x="0" y="0"/>
                  </a:moveTo>
                  <a:lnTo>
                    <a:pt x="1279723" y="0"/>
                  </a:lnTo>
                  <a:lnTo>
                    <a:pt x="1279723" y="1262832"/>
                  </a:lnTo>
                  <a:lnTo>
                    <a:pt x="0" y="12628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279723" cy="1319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3407869">
            <a:off x="-4995121" y="10349240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700748" y="2465677"/>
            <a:ext cx="4828045" cy="4828045"/>
          </a:xfrm>
          <a:custGeom>
            <a:avLst/>
            <a:gdLst/>
            <a:ahLst/>
            <a:cxnLst/>
            <a:rect l="l" t="t" r="r" b="b"/>
            <a:pathLst>
              <a:path w="4828045" h="4828045">
                <a:moveTo>
                  <a:pt x="0" y="0"/>
                </a:moveTo>
                <a:lnTo>
                  <a:pt x="4828046" y="0"/>
                </a:lnTo>
                <a:lnTo>
                  <a:pt x="4828046" y="4828045"/>
                </a:lnTo>
                <a:lnTo>
                  <a:pt x="0" y="48280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191002" y="1162050"/>
            <a:ext cx="8300644" cy="1303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03"/>
              </a:lnSpc>
            </a:pPr>
            <a:r>
              <a:rPr lang="en-US" sz="9431" b="1" spc="924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CONCLUSIONS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0714" y="3019335"/>
            <a:ext cx="8066211" cy="4786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0"/>
              </a:lnSpc>
            </a:pPr>
            <a:r>
              <a:rPr lang="en-US" sz="2290" b="1" spc="224" dirty="0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For current phase of design and development:</a:t>
            </a:r>
            <a:r>
              <a:rPr lang="en-US" sz="2290" spc="224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 Users are athletes and coaches</a:t>
            </a:r>
          </a:p>
          <a:p>
            <a:pPr marL="989035" lvl="2" indent="-329678" algn="l">
              <a:lnSpc>
                <a:spcPts val="3160"/>
              </a:lnSpc>
              <a:buFont typeface="Arial"/>
              <a:buChar char="⚬"/>
            </a:pPr>
            <a:r>
              <a:rPr lang="en-US" sz="2290" spc="224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Usually tired, overworking</a:t>
            </a:r>
          </a:p>
          <a:p>
            <a:pPr marL="989035" lvl="2" indent="-329678" algn="l">
              <a:lnSpc>
                <a:spcPts val="3160"/>
              </a:lnSpc>
              <a:buFont typeface="Arial"/>
              <a:buChar char="⚬"/>
            </a:pPr>
            <a:r>
              <a:rPr lang="en-US" sz="2290" spc="224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Intense training environment</a:t>
            </a:r>
          </a:p>
          <a:p>
            <a:pPr marL="989035" lvl="2" indent="-329678" algn="l">
              <a:lnSpc>
                <a:spcPts val="3160"/>
              </a:lnSpc>
              <a:buFont typeface="Arial"/>
              <a:buChar char="⚬"/>
            </a:pPr>
            <a:r>
              <a:rPr lang="en-US" sz="2290" spc="224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Focused on improvement</a:t>
            </a:r>
          </a:p>
          <a:p>
            <a:pPr algn="l">
              <a:lnSpc>
                <a:spcPts val="3160"/>
              </a:lnSpc>
            </a:pPr>
            <a:r>
              <a:rPr lang="en-US" sz="2290" b="1" spc="224" dirty="0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Differences between on and off season athletes</a:t>
            </a:r>
          </a:p>
          <a:p>
            <a:pPr marL="989035" lvl="2" indent="-329678" algn="l">
              <a:lnSpc>
                <a:spcPts val="3160"/>
              </a:lnSpc>
              <a:buFont typeface="Arial"/>
              <a:buChar char="⚬"/>
            </a:pPr>
            <a:r>
              <a:rPr lang="en-US" sz="2290" spc="224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On season: more stressed to compete while juggling school </a:t>
            </a:r>
          </a:p>
          <a:p>
            <a:pPr marL="989035" lvl="2" indent="-329678" algn="l">
              <a:lnSpc>
                <a:spcPts val="3160"/>
              </a:lnSpc>
              <a:buFont typeface="Arial"/>
              <a:buChar char="⚬"/>
            </a:pPr>
            <a:r>
              <a:rPr lang="en-US" sz="2290" spc="224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Off Season: more focused on strength training and less stressed</a:t>
            </a:r>
          </a:p>
          <a:p>
            <a:pPr algn="l">
              <a:lnSpc>
                <a:spcPts val="3160"/>
              </a:lnSpc>
            </a:pPr>
            <a:endParaRPr lang="en-US" sz="2290" spc="224" dirty="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160"/>
              </a:lnSpc>
            </a:pPr>
            <a:endParaRPr lang="en-US" sz="2290" spc="224" dirty="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7343111"/>
            <a:ext cx="10332861" cy="118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0"/>
              </a:lnSpc>
            </a:pPr>
            <a:r>
              <a:rPr lang="en-US" sz="2289" i="1" spc="224">
                <a:solidFill>
                  <a:srgbClr val="231F2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This encourages a design that is easy to use and simple to understand, to not add to the stress of athletes and coaches</a:t>
            </a:r>
          </a:p>
          <a:p>
            <a:pPr algn="just">
              <a:lnSpc>
                <a:spcPts val="3160"/>
              </a:lnSpc>
              <a:spcBef>
                <a:spcPct val="0"/>
              </a:spcBef>
            </a:pPr>
            <a:endParaRPr lang="en-US" sz="2289" i="1" spc="224">
              <a:solidFill>
                <a:srgbClr val="231F20"/>
              </a:solidFill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580377">
            <a:off x="9407140" y="-9309963"/>
            <a:ext cx="24036383" cy="24664199"/>
          </a:xfrm>
          <a:custGeom>
            <a:avLst/>
            <a:gdLst/>
            <a:ahLst/>
            <a:cxnLst/>
            <a:rect l="l" t="t" r="r" b="b"/>
            <a:pathLst>
              <a:path w="24036383" h="24664199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-4254153" y="747606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495472" y="2144104"/>
            <a:ext cx="8097687" cy="1594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015"/>
              </a:lnSpc>
              <a:spcBef>
                <a:spcPct val="0"/>
              </a:spcBef>
            </a:pPr>
            <a:r>
              <a:rPr lang="en-US" sz="9431" b="1" spc="924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3662994" y="337474"/>
            <a:ext cx="4296549" cy="9570246"/>
            <a:chOff x="0" y="0"/>
            <a:chExt cx="1131601" cy="25205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1601" cy="2520559"/>
            </a:xfrm>
            <a:custGeom>
              <a:avLst/>
              <a:gdLst/>
              <a:ahLst/>
              <a:cxnLst/>
              <a:rect l="l" t="t" r="r" b="b"/>
              <a:pathLst>
                <a:path w="1131601" h="2520559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142191" y="4828880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758785" y="1049603"/>
            <a:ext cx="6176060" cy="8208697"/>
          </a:xfrm>
          <a:custGeom>
            <a:avLst/>
            <a:gdLst/>
            <a:ahLst/>
            <a:cxnLst/>
            <a:rect l="l" t="t" r="r" b="b"/>
            <a:pathLst>
              <a:path w="6176060" h="8208697">
                <a:moveTo>
                  <a:pt x="0" y="0"/>
                </a:moveTo>
                <a:lnTo>
                  <a:pt x="6176060" y="0"/>
                </a:lnTo>
                <a:lnTo>
                  <a:pt x="6176060" y="8208697"/>
                </a:lnTo>
                <a:lnTo>
                  <a:pt x="0" y="82086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143" b="-22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2142191" y="3396305"/>
            <a:ext cx="9610044" cy="1948998"/>
            <a:chOff x="0" y="0"/>
            <a:chExt cx="3682024" cy="7467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82024" cy="746746"/>
            </a:xfrm>
            <a:custGeom>
              <a:avLst/>
              <a:gdLst/>
              <a:ahLst/>
              <a:cxnLst/>
              <a:rect l="l" t="t" r="r" b="b"/>
              <a:pathLst>
                <a:path w="3682024" h="746746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3682024" cy="76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474235" y="3673321"/>
            <a:ext cx="1156649" cy="1173721"/>
          </a:xfrm>
          <a:custGeom>
            <a:avLst/>
            <a:gdLst/>
            <a:ahLst/>
            <a:cxnLst/>
            <a:rect l="l" t="t" r="r" b="b"/>
            <a:pathLst>
              <a:path w="1156649" h="1173721">
                <a:moveTo>
                  <a:pt x="0" y="0"/>
                </a:moveTo>
                <a:lnTo>
                  <a:pt x="1156649" y="0"/>
                </a:lnTo>
                <a:lnTo>
                  <a:pt x="1156649" y="1173721"/>
                </a:lnTo>
                <a:lnTo>
                  <a:pt x="0" y="11737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142191" y="7210022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2142191" y="5777447"/>
            <a:ext cx="9610044" cy="1948998"/>
            <a:chOff x="0" y="0"/>
            <a:chExt cx="3682024" cy="74674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82024" cy="746746"/>
            </a:xfrm>
            <a:custGeom>
              <a:avLst/>
              <a:gdLst/>
              <a:ahLst/>
              <a:cxnLst/>
              <a:rect l="l" t="t" r="r" b="b"/>
              <a:pathLst>
                <a:path w="3682024" h="746746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3682024" cy="76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-2779578" y="734131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2246682" y="6213316"/>
            <a:ext cx="1384202" cy="1077261"/>
          </a:xfrm>
          <a:custGeom>
            <a:avLst/>
            <a:gdLst/>
            <a:ahLst/>
            <a:cxnLst/>
            <a:rect l="l" t="t" r="r" b="b"/>
            <a:pathLst>
              <a:path w="1384202" h="1077261">
                <a:moveTo>
                  <a:pt x="0" y="0"/>
                </a:moveTo>
                <a:lnTo>
                  <a:pt x="1384202" y="0"/>
                </a:lnTo>
                <a:lnTo>
                  <a:pt x="1384202" y="1077261"/>
                </a:lnTo>
                <a:lnTo>
                  <a:pt x="0" y="10772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3908899" y="6005886"/>
            <a:ext cx="7132181" cy="1539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r>
              <a:rPr lang="en-US" sz="2210" spc="216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Apps will connect to existing firmware and database to display and store user’s force output for each lift and metrics over a period of time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42191" y="888605"/>
            <a:ext cx="7416941" cy="1686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74"/>
              </a:lnSpc>
            </a:pPr>
            <a:r>
              <a:rPr lang="en-US" sz="9981" b="1" spc="978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OVERVIEW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08899" y="3624745"/>
            <a:ext cx="7132181" cy="1539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210" spc="216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Develop a mobile application for both Google Play Store and Apple App store using their native language</a:t>
            </a:r>
          </a:p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endParaRPr lang="en-US" sz="2210" spc="216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3662994" y="337474"/>
            <a:ext cx="4296549" cy="9570246"/>
            <a:chOff x="0" y="0"/>
            <a:chExt cx="1131601" cy="25205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1601" cy="2520559"/>
            </a:xfrm>
            <a:custGeom>
              <a:avLst/>
              <a:gdLst/>
              <a:ahLst/>
              <a:cxnLst/>
              <a:rect l="l" t="t" r="r" b="b"/>
              <a:pathLst>
                <a:path w="1131601" h="2520559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142191" y="6982358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>
                <a:moveTo>
                  <a:pt x="0" y="0"/>
                </a:moveTo>
                <a:lnTo>
                  <a:pt x="9752965" y="0"/>
                </a:lnTo>
                <a:lnTo>
                  <a:pt x="9752965" y="1032848"/>
                </a:lnTo>
                <a:lnTo>
                  <a:pt x="0" y="10328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758785" y="1049603"/>
            <a:ext cx="6176060" cy="8208697"/>
          </a:xfrm>
          <a:custGeom>
            <a:avLst/>
            <a:gdLst/>
            <a:ahLst/>
            <a:cxnLst/>
            <a:rect l="l" t="t" r="r" b="b"/>
            <a:pathLst>
              <a:path w="6176060" h="8208697">
                <a:moveTo>
                  <a:pt x="0" y="0"/>
                </a:moveTo>
                <a:lnTo>
                  <a:pt x="6176060" y="0"/>
                </a:lnTo>
                <a:lnTo>
                  <a:pt x="6176060" y="8208697"/>
                </a:lnTo>
                <a:lnTo>
                  <a:pt x="0" y="82086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3143" b="-22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2142191" y="3843566"/>
            <a:ext cx="9610044" cy="3439868"/>
            <a:chOff x="0" y="0"/>
            <a:chExt cx="3682024" cy="131796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82024" cy="1317962"/>
            </a:xfrm>
            <a:custGeom>
              <a:avLst/>
              <a:gdLst/>
              <a:ahLst/>
              <a:cxnLst/>
              <a:rect l="l" t="t" r="r" b="b"/>
              <a:pathLst>
                <a:path w="3682024" h="1317962">
                  <a:moveTo>
                    <a:pt x="0" y="0"/>
                  </a:moveTo>
                  <a:lnTo>
                    <a:pt x="3682024" y="0"/>
                  </a:lnTo>
                  <a:lnTo>
                    <a:pt x="3682024" y="1317962"/>
                  </a:lnTo>
                  <a:lnTo>
                    <a:pt x="0" y="1317962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3682024" cy="1337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2779578" y="734131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142191" y="4709069"/>
            <a:ext cx="1488692" cy="1269449"/>
          </a:xfrm>
          <a:custGeom>
            <a:avLst/>
            <a:gdLst/>
            <a:ahLst/>
            <a:cxnLst/>
            <a:rect l="l" t="t" r="r" b="b"/>
            <a:pathLst>
              <a:path w="1488692" h="1269449">
                <a:moveTo>
                  <a:pt x="0" y="0"/>
                </a:moveTo>
                <a:lnTo>
                  <a:pt x="1488693" y="0"/>
                </a:lnTo>
                <a:lnTo>
                  <a:pt x="1488693" y="1269449"/>
                </a:lnTo>
                <a:lnTo>
                  <a:pt x="0" y="12694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142191" y="-90262"/>
            <a:ext cx="7416941" cy="3429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74"/>
              </a:lnSpc>
            </a:pPr>
            <a:r>
              <a:rPr lang="en-US" sz="9981" b="1" spc="978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PROBLEM</a:t>
            </a:r>
          </a:p>
          <a:p>
            <a:pPr algn="l">
              <a:lnSpc>
                <a:spcPts val="13774"/>
              </a:lnSpc>
            </a:pPr>
            <a:r>
              <a:rPr lang="en-US" sz="9981" b="1" spc="978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STATEMENT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92333" y="4119184"/>
            <a:ext cx="7705643" cy="285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5600" lvl="1" indent="-257800" algn="l">
              <a:lnSpc>
                <a:spcPts val="3295"/>
              </a:lnSpc>
              <a:buFont typeface="Arial"/>
              <a:buChar char="•"/>
            </a:pPr>
            <a:r>
              <a:rPr lang="en-US" sz="2388" spc="23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Unknown knowledge for what weights will improve strength without injuring </a:t>
            </a:r>
          </a:p>
          <a:p>
            <a:pPr marL="515600" lvl="1" indent="-257800" algn="l">
              <a:lnSpc>
                <a:spcPts val="3295"/>
              </a:lnSpc>
              <a:buFont typeface="Arial"/>
              <a:buChar char="•"/>
            </a:pPr>
            <a:r>
              <a:rPr lang="en-US" sz="2388" spc="23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Current data is not transferable across devices</a:t>
            </a:r>
          </a:p>
          <a:p>
            <a:pPr marL="515600" lvl="1" indent="-257800" algn="l">
              <a:lnSpc>
                <a:spcPts val="3295"/>
              </a:lnSpc>
              <a:buFont typeface="Arial"/>
              <a:buChar char="•"/>
            </a:pPr>
            <a:r>
              <a:rPr lang="en-US" sz="2388" spc="23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No security</a:t>
            </a:r>
          </a:p>
          <a:p>
            <a:pPr marL="515600" lvl="1" indent="-257800" algn="l">
              <a:lnSpc>
                <a:spcPts val="3295"/>
              </a:lnSpc>
              <a:buFont typeface="Arial"/>
              <a:buChar char="•"/>
            </a:pPr>
            <a:r>
              <a:rPr lang="en-US" sz="2388" spc="23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Current Application is full of bugs</a:t>
            </a:r>
          </a:p>
          <a:p>
            <a:pPr marL="515600" lvl="1" indent="-257800" algn="l">
              <a:lnSpc>
                <a:spcPts val="3295"/>
              </a:lnSpc>
              <a:buFont typeface="Arial"/>
              <a:buChar char="•"/>
            </a:pPr>
            <a:r>
              <a:rPr lang="en-US" sz="2388" spc="23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Availibity to users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74426" y="3206190"/>
            <a:ext cx="3474003" cy="647719"/>
            <a:chOff x="0" y="0"/>
            <a:chExt cx="914964" cy="170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914964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Loud Noises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67511" y="1293972"/>
            <a:ext cx="11552977" cy="116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b="1" spc="368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HEARS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30975" y="4045241"/>
            <a:ext cx="3360904" cy="136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Slamming Weights</a:t>
            </a:r>
          </a:p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Coaches/Athletes Yelling</a:t>
            </a:r>
          </a:p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Music Blasting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233617" y="3206190"/>
            <a:ext cx="5439912" cy="647719"/>
            <a:chOff x="0" y="0"/>
            <a:chExt cx="1432734" cy="1705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32734" cy="170593"/>
            </a:xfrm>
            <a:custGeom>
              <a:avLst/>
              <a:gdLst/>
              <a:ahLst/>
              <a:cxnLst/>
              <a:rect l="l" t="t" r="r" b="b"/>
              <a:pathLst>
                <a:path w="1432734" h="170593">
                  <a:moveTo>
                    <a:pt x="0" y="0"/>
                  </a:moveTo>
                  <a:lnTo>
                    <a:pt x="1432734" y="0"/>
                  </a:lnTo>
                  <a:lnTo>
                    <a:pt x="143273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432734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Encouragement to Lift More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658717" y="3208684"/>
            <a:ext cx="4099494" cy="647719"/>
            <a:chOff x="0" y="0"/>
            <a:chExt cx="1079702" cy="1705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79702" cy="170593"/>
            </a:xfrm>
            <a:custGeom>
              <a:avLst/>
              <a:gdLst/>
              <a:ahLst/>
              <a:cxnLst/>
              <a:rect l="l" t="t" r="r" b="b"/>
              <a:pathLst>
                <a:path w="1079702" h="170593">
                  <a:moveTo>
                    <a:pt x="0" y="0"/>
                  </a:moveTo>
                  <a:lnTo>
                    <a:pt x="1079702" y="0"/>
                  </a:lnTo>
                  <a:lnTo>
                    <a:pt x="1079702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079702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Performance Metrics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815090" y="4045241"/>
            <a:ext cx="3886572" cy="1020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Told whether they are meeting their goals or not</a:t>
            </a:r>
          </a:p>
        </p:txBody>
      </p:sp>
      <p:sp>
        <p:nvSpPr>
          <p:cNvPr id="15" name="Freeform 15"/>
          <p:cNvSpPr/>
          <p:nvPr/>
        </p:nvSpPr>
        <p:spPr>
          <a:xfrm>
            <a:off x="14479722" y="-4833750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4176364">
            <a:off x="-4105129" y="653023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1774426" y="6422672"/>
            <a:ext cx="4153177" cy="647719"/>
            <a:chOff x="0" y="0"/>
            <a:chExt cx="1093841" cy="170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93841" cy="170593"/>
            </a:xfrm>
            <a:custGeom>
              <a:avLst/>
              <a:gdLst/>
              <a:ahLst/>
              <a:cxnLst/>
              <a:rect l="l" t="t" r="r" b="b"/>
              <a:pathLst>
                <a:path w="1093841" h="170593">
                  <a:moveTo>
                    <a:pt x="0" y="0"/>
                  </a:moveTo>
                  <a:lnTo>
                    <a:pt x="1093841" y="0"/>
                  </a:lnTo>
                  <a:lnTo>
                    <a:pt x="1093841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093841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Told to fix technique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830975" y="7260891"/>
            <a:ext cx="3360904" cy="6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Have better form on exercises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777520" y="6422672"/>
            <a:ext cx="4732959" cy="647719"/>
            <a:chOff x="0" y="0"/>
            <a:chExt cx="1246541" cy="17059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46541" cy="170593"/>
            </a:xfrm>
            <a:custGeom>
              <a:avLst/>
              <a:gdLst/>
              <a:ahLst/>
              <a:cxnLst/>
              <a:rect l="l" t="t" r="r" b="b"/>
              <a:pathLst>
                <a:path w="1246541" h="170593">
                  <a:moveTo>
                    <a:pt x="0" y="0"/>
                  </a:moveTo>
                  <a:lnTo>
                    <a:pt x="1246541" y="0"/>
                  </a:lnTo>
                  <a:lnTo>
                    <a:pt x="1246541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1246541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Feedback from Coaches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815090" y="6422672"/>
            <a:ext cx="3786748" cy="647719"/>
            <a:chOff x="0" y="0"/>
            <a:chExt cx="997333" cy="17059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97333" cy="170593"/>
            </a:xfrm>
            <a:custGeom>
              <a:avLst/>
              <a:gdLst/>
              <a:ahLst/>
              <a:cxnLst/>
              <a:rect l="l" t="t" r="r" b="b"/>
              <a:pathLst>
                <a:path w="997333" h="170593">
                  <a:moveTo>
                    <a:pt x="0" y="0"/>
                  </a:moveTo>
                  <a:lnTo>
                    <a:pt x="997333" y="0"/>
                  </a:lnTo>
                  <a:lnTo>
                    <a:pt x="997333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997333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Criticism from fans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74426" y="3206190"/>
            <a:ext cx="3474003" cy="647719"/>
            <a:chOff x="0" y="0"/>
            <a:chExt cx="914964" cy="170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914964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Teammates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67511" y="1277407"/>
            <a:ext cx="11552977" cy="116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b="1" spc="368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SEES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30975" y="4045241"/>
            <a:ext cx="3360904" cy="1020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Lifting</a:t>
            </a:r>
          </a:p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Stretching</a:t>
            </a:r>
          </a:p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Practicing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070087" y="3206190"/>
            <a:ext cx="4147825" cy="647719"/>
            <a:chOff x="0" y="0"/>
            <a:chExt cx="1092431" cy="1705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2431" cy="170593"/>
            </a:xfrm>
            <a:custGeom>
              <a:avLst/>
              <a:gdLst/>
              <a:ahLst/>
              <a:cxnLst/>
              <a:rect l="l" t="t" r="r" b="b"/>
              <a:pathLst>
                <a:path w="1092431" h="170593">
                  <a:moveTo>
                    <a:pt x="0" y="0"/>
                  </a:moveTo>
                  <a:lnTo>
                    <a:pt x="1092431" y="0"/>
                  </a:lnTo>
                  <a:lnTo>
                    <a:pt x="1092431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092431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Coaches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658717" y="3208684"/>
            <a:ext cx="4099494" cy="647719"/>
            <a:chOff x="0" y="0"/>
            <a:chExt cx="1079702" cy="1705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79702" cy="170593"/>
            </a:xfrm>
            <a:custGeom>
              <a:avLst/>
              <a:gdLst/>
              <a:ahLst/>
              <a:cxnLst/>
              <a:rect l="l" t="t" r="r" b="b"/>
              <a:pathLst>
                <a:path w="1079702" h="170593">
                  <a:moveTo>
                    <a:pt x="0" y="0"/>
                  </a:moveTo>
                  <a:lnTo>
                    <a:pt x="1079702" y="0"/>
                  </a:lnTo>
                  <a:lnTo>
                    <a:pt x="1079702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079702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Competitors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4479722" y="-4833750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4176364">
            <a:off x="-4105129" y="653023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774426" y="6422672"/>
            <a:ext cx="4153177" cy="647719"/>
            <a:chOff x="0" y="0"/>
            <a:chExt cx="1093841" cy="1705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93841" cy="170593"/>
            </a:xfrm>
            <a:custGeom>
              <a:avLst/>
              <a:gdLst/>
              <a:ahLst/>
              <a:cxnLst/>
              <a:rect l="l" t="t" r="r" b="b"/>
              <a:pathLst>
                <a:path w="1093841" h="170593">
                  <a:moveTo>
                    <a:pt x="0" y="0"/>
                  </a:moveTo>
                  <a:lnTo>
                    <a:pt x="1093841" y="0"/>
                  </a:lnTo>
                  <a:lnTo>
                    <a:pt x="1093841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093841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Lots of Numbers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830975" y="7260891"/>
            <a:ext cx="3360904" cy="6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Force / Strength</a:t>
            </a:r>
          </a:p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Scores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777520" y="6422672"/>
            <a:ext cx="4732959" cy="647719"/>
            <a:chOff x="0" y="0"/>
            <a:chExt cx="1246541" cy="1705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46541" cy="170593"/>
            </a:xfrm>
            <a:custGeom>
              <a:avLst/>
              <a:gdLst/>
              <a:ahLst/>
              <a:cxnLst/>
              <a:rect l="l" t="t" r="r" b="b"/>
              <a:pathLst>
                <a:path w="1246541" h="170593">
                  <a:moveTo>
                    <a:pt x="0" y="0"/>
                  </a:moveTo>
                  <a:lnTo>
                    <a:pt x="1246541" y="0"/>
                  </a:lnTo>
                  <a:lnTo>
                    <a:pt x="1246541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1246541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Heavier Weight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815090" y="6422672"/>
            <a:ext cx="3786748" cy="647719"/>
            <a:chOff x="0" y="0"/>
            <a:chExt cx="997333" cy="17059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97333" cy="170593"/>
            </a:xfrm>
            <a:custGeom>
              <a:avLst/>
              <a:gdLst/>
              <a:ahLst/>
              <a:cxnLst/>
              <a:rect l="l" t="t" r="r" b="b"/>
              <a:pathLst>
                <a:path w="997333" h="170593">
                  <a:moveTo>
                    <a:pt x="0" y="0"/>
                  </a:moveTo>
                  <a:lnTo>
                    <a:pt x="997333" y="0"/>
                  </a:lnTo>
                  <a:lnTo>
                    <a:pt x="997333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997333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Gym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028013" y="7260891"/>
            <a:ext cx="3360904" cy="6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Weight room</a:t>
            </a:r>
          </a:p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Practice room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339309" y="7260891"/>
            <a:ext cx="3609382" cy="6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Goals being achieved</a:t>
            </a:r>
          </a:p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Improvement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04698" y="4045241"/>
            <a:ext cx="3878604" cy="136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Strength &amp; Conditioning</a:t>
            </a:r>
          </a:p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Trainers</a:t>
            </a:r>
          </a:p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Nutrition</a:t>
            </a:r>
          </a:p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Assistant / Head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74426" y="3206190"/>
            <a:ext cx="3474003" cy="647719"/>
            <a:chOff x="0" y="0"/>
            <a:chExt cx="914964" cy="170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914964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Trains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67511" y="1310537"/>
            <a:ext cx="11552977" cy="116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b="1" spc="368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SAYS &amp; DOES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30975" y="4045241"/>
            <a:ext cx="3360904" cy="1020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According to schedule from coaches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070087" y="3206190"/>
            <a:ext cx="4147825" cy="647719"/>
            <a:chOff x="0" y="0"/>
            <a:chExt cx="1092431" cy="1705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2431" cy="170593"/>
            </a:xfrm>
            <a:custGeom>
              <a:avLst/>
              <a:gdLst/>
              <a:ahLst/>
              <a:cxnLst/>
              <a:rect l="l" t="t" r="r" b="b"/>
              <a:pathLst>
                <a:path w="1092431" h="170593">
                  <a:moveTo>
                    <a:pt x="0" y="0"/>
                  </a:moveTo>
                  <a:lnTo>
                    <a:pt x="1092431" y="0"/>
                  </a:lnTo>
                  <a:lnTo>
                    <a:pt x="1092431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092431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Talks to Teammates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658717" y="3208684"/>
            <a:ext cx="4099494" cy="647719"/>
            <a:chOff x="0" y="0"/>
            <a:chExt cx="1079702" cy="1705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79702" cy="170593"/>
            </a:xfrm>
            <a:custGeom>
              <a:avLst/>
              <a:gdLst/>
              <a:ahLst/>
              <a:cxnLst/>
              <a:rect l="l" t="t" r="r" b="b"/>
              <a:pathLst>
                <a:path w="1079702" h="170593">
                  <a:moveTo>
                    <a:pt x="0" y="0"/>
                  </a:moveTo>
                  <a:lnTo>
                    <a:pt x="1079702" y="0"/>
                  </a:lnTo>
                  <a:lnTo>
                    <a:pt x="1079702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079702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Stresses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4479722" y="-4833750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4176364">
            <a:off x="-4105129" y="653023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7204698" y="6332907"/>
            <a:ext cx="4153177" cy="647719"/>
            <a:chOff x="0" y="0"/>
            <a:chExt cx="1093841" cy="17059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93841" cy="170593"/>
            </a:xfrm>
            <a:custGeom>
              <a:avLst/>
              <a:gdLst/>
              <a:ahLst/>
              <a:cxnLst/>
              <a:rect l="l" t="t" r="r" b="b"/>
              <a:pathLst>
                <a:path w="1093841" h="170593">
                  <a:moveTo>
                    <a:pt x="0" y="0"/>
                  </a:moveTo>
                  <a:lnTo>
                    <a:pt x="1093841" y="0"/>
                  </a:lnTo>
                  <a:lnTo>
                    <a:pt x="1093841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093841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Feedback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463548" y="7171127"/>
            <a:ext cx="3360904" cy="6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Gives feedback / ways to improve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204698" y="4045241"/>
            <a:ext cx="3878604" cy="6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Encourages</a:t>
            </a:r>
          </a:p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Competes against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769163" y="4045241"/>
            <a:ext cx="3878604" cy="6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Nervous / anxious to compete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69467" y="3097695"/>
            <a:ext cx="3478962" cy="864710"/>
            <a:chOff x="-1306" y="-28575"/>
            <a:chExt cx="916270" cy="2277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306" y="-28575"/>
              <a:ext cx="914964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 dirty="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Tired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67511" y="1310537"/>
            <a:ext cx="11552977" cy="116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b="1" spc="368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THINKS &amp; FEELS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30975" y="4045241"/>
            <a:ext cx="3360904" cy="1020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Overworked</a:t>
            </a:r>
          </a:p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Balancing classes and athletics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070087" y="3072035"/>
            <a:ext cx="4147825" cy="864710"/>
            <a:chOff x="0" y="-35333"/>
            <a:chExt cx="1092431" cy="2277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2431" cy="170593"/>
            </a:xfrm>
            <a:custGeom>
              <a:avLst/>
              <a:gdLst/>
              <a:ahLst/>
              <a:cxnLst/>
              <a:rect l="l" t="t" r="r" b="b"/>
              <a:pathLst>
                <a:path w="1092431" h="170593">
                  <a:moveTo>
                    <a:pt x="0" y="0"/>
                  </a:moveTo>
                  <a:lnTo>
                    <a:pt x="1092431" y="0"/>
                  </a:lnTo>
                  <a:lnTo>
                    <a:pt x="1092431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5333"/>
              <a:ext cx="1092431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 dirty="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Feels Strong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03783" y="3072035"/>
            <a:ext cx="5209364" cy="864710"/>
            <a:chOff x="0" y="-35333"/>
            <a:chExt cx="1372013" cy="2277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72013" cy="170593"/>
            </a:xfrm>
            <a:custGeom>
              <a:avLst/>
              <a:gdLst/>
              <a:ahLst/>
              <a:cxnLst/>
              <a:rect l="l" t="t" r="r" b="b"/>
              <a:pathLst>
                <a:path w="1372013" h="170593">
                  <a:moveTo>
                    <a:pt x="0" y="0"/>
                  </a:moveTo>
                  <a:lnTo>
                    <a:pt x="1372013" y="0"/>
                  </a:lnTo>
                  <a:lnTo>
                    <a:pt x="1372013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5333"/>
              <a:ext cx="1372013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 dirty="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Confused on Tracking Data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4479722" y="-4833750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4176364">
            <a:off x="-4105129" y="653023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252622" y="5835087"/>
            <a:ext cx="4517611" cy="864710"/>
            <a:chOff x="0" y="-35976"/>
            <a:chExt cx="1189824" cy="2277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89824" cy="170593"/>
            </a:xfrm>
            <a:custGeom>
              <a:avLst/>
              <a:gdLst/>
              <a:ahLst/>
              <a:cxnLst/>
              <a:rect l="l" t="t" r="r" b="b"/>
              <a:pathLst>
                <a:path w="1189824" h="170593">
                  <a:moveTo>
                    <a:pt x="0" y="0"/>
                  </a:moveTo>
                  <a:lnTo>
                    <a:pt x="1189824" y="0"/>
                  </a:lnTo>
                  <a:lnTo>
                    <a:pt x="118982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5976"/>
              <a:ext cx="1189824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 dirty="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“I need to train harder”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204698" y="4045241"/>
            <a:ext cx="3878604" cy="33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Gaining Muscles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69163" y="4045241"/>
            <a:ext cx="3878604" cy="136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How the the data works?</a:t>
            </a:r>
          </a:p>
          <a:p>
            <a:pPr marL="434050" lvl="1" indent="-217025" algn="ctr">
              <a:lnSpc>
                <a:spcPts val="2774"/>
              </a:lnSpc>
              <a:buFont typeface="Arial"/>
              <a:buChar char="•"/>
            </a:pPr>
            <a:r>
              <a:rPr lang="en-US" sz="2010" spc="19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What do the metrics tell me?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635473" y="5863188"/>
            <a:ext cx="5007529" cy="864710"/>
            <a:chOff x="-2509" y="-28575"/>
            <a:chExt cx="1318855" cy="22774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16346" cy="170593"/>
            </a:xfrm>
            <a:custGeom>
              <a:avLst/>
              <a:gdLst/>
              <a:ahLst/>
              <a:cxnLst/>
              <a:rect l="l" t="t" r="r" b="b"/>
              <a:pathLst>
                <a:path w="1316346" h="170593">
                  <a:moveTo>
                    <a:pt x="0" y="0"/>
                  </a:moveTo>
                  <a:lnTo>
                    <a:pt x="1316346" y="0"/>
                  </a:lnTo>
                  <a:lnTo>
                    <a:pt x="1316346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-2509" y="-28575"/>
              <a:ext cx="1316346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 dirty="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“I’m not making progress”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209463" y="5863187"/>
            <a:ext cx="5209364" cy="864710"/>
            <a:chOff x="0" y="-28575"/>
            <a:chExt cx="1372013" cy="22774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16346" cy="170593"/>
            </a:xfrm>
            <a:custGeom>
              <a:avLst/>
              <a:gdLst/>
              <a:ahLst/>
              <a:cxnLst/>
              <a:rect l="l" t="t" r="r" b="b"/>
              <a:pathLst>
                <a:path w="1316346" h="170593">
                  <a:moveTo>
                    <a:pt x="0" y="0"/>
                  </a:moveTo>
                  <a:lnTo>
                    <a:pt x="1316346" y="0"/>
                  </a:lnTo>
                  <a:lnTo>
                    <a:pt x="1316346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1372013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 dirty="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“My athletes are fatigued“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-4012602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980992" y="3751686"/>
            <a:ext cx="1400485" cy="4339700"/>
            <a:chOff x="0" y="0"/>
            <a:chExt cx="368852" cy="11429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852" cy="1142966"/>
            </a:xfrm>
            <a:custGeom>
              <a:avLst/>
              <a:gdLst/>
              <a:ahLst/>
              <a:cxnLst/>
              <a:rect l="l" t="t" r="r" b="b"/>
              <a:pathLst>
                <a:path w="368852" h="1142966">
                  <a:moveTo>
                    <a:pt x="0" y="0"/>
                  </a:moveTo>
                  <a:lnTo>
                    <a:pt x="368852" y="0"/>
                  </a:lnTo>
                  <a:lnTo>
                    <a:pt x="368852" y="1142966"/>
                  </a:lnTo>
                  <a:lnTo>
                    <a:pt x="0" y="114296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68852" cy="1162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80992" y="1036994"/>
            <a:ext cx="7416941" cy="168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74"/>
              </a:lnSpc>
            </a:pPr>
            <a:r>
              <a:rPr lang="en-US" sz="9981" b="1" spc="978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PAINS</a:t>
            </a:r>
          </a:p>
        </p:txBody>
      </p:sp>
      <p:sp>
        <p:nvSpPr>
          <p:cNvPr id="7" name="Freeform 7"/>
          <p:cNvSpPr/>
          <p:nvPr/>
        </p:nvSpPr>
        <p:spPr>
          <a:xfrm rot="2016048">
            <a:off x="12243487" y="-1005305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193025" y="4075173"/>
            <a:ext cx="937219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2279" lvl="1" indent="-461140" algn="ctr">
              <a:lnSpc>
                <a:spcPts val="5126"/>
              </a:lnSpc>
              <a:buFont typeface="Arial"/>
              <a:buChar char="•"/>
            </a:pPr>
            <a:endParaRPr dirty="0"/>
          </a:p>
        </p:txBody>
      </p:sp>
      <p:sp>
        <p:nvSpPr>
          <p:cNvPr id="9" name="TextBox 9"/>
          <p:cNvSpPr txBox="1"/>
          <p:nvPr/>
        </p:nvSpPr>
        <p:spPr>
          <a:xfrm>
            <a:off x="5193025" y="4872293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2279" lvl="1" indent="-461140" algn="ctr">
              <a:lnSpc>
                <a:spcPts val="5126"/>
              </a:lnSpc>
              <a:buFont typeface="Arial"/>
              <a:buChar char="•"/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5193025" y="5753450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2279" lvl="1" indent="-461140" algn="ctr">
              <a:lnSpc>
                <a:spcPts val="5126"/>
              </a:lnSpc>
              <a:buFont typeface="Arial"/>
              <a:buChar char="•"/>
            </a:pPr>
            <a:endParaRPr dirty="0"/>
          </a:p>
        </p:txBody>
      </p:sp>
      <p:sp>
        <p:nvSpPr>
          <p:cNvPr id="11" name="TextBox 11"/>
          <p:cNvSpPr txBox="1"/>
          <p:nvPr/>
        </p:nvSpPr>
        <p:spPr>
          <a:xfrm>
            <a:off x="5193025" y="6550569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2279" lvl="1" indent="-461140" algn="ctr">
              <a:lnSpc>
                <a:spcPts val="5126"/>
              </a:lnSpc>
              <a:buFont typeface="Arial"/>
              <a:buChar char="•"/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6773082" y="4157340"/>
            <a:ext cx="9103547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NO CUSTOM TRAINING PLAN FOR EACH ATHLETE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73082" y="4951557"/>
            <a:ext cx="7385281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HARD TO TRACK GOALS / ACHIEVEMENTS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73082" y="5871648"/>
            <a:ext cx="8656286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SEPARATING DIFFERENT ATHLETES’ PROGRESS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73082" y="6665866"/>
            <a:ext cx="7766281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DIFFERING STRENGTH LEVELS EACH DAY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93025" y="7350669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2279" lvl="1" indent="-461140" algn="ctr">
              <a:lnSpc>
                <a:spcPts val="5126"/>
              </a:lnSpc>
              <a:buFont typeface="Arial"/>
              <a:buChar char="•"/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6773082" y="7455889"/>
            <a:ext cx="7766281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CURRENT APPLICATION IS VERY BUGS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6E5C72-2304-0DD6-D578-C8ED63F60A8A}"/>
              </a:ext>
            </a:extLst>
          </p:cNvPr>
          <p:cNvSpPr/>
          <p:nvPr/>
        </p:nvSpPr>
        <p:spPr>
          <a:xfrm>
            <a:off x="5768315" y="4312789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26D671-C104-A177-5122-4845C14C55C0}"/>
              </a:ext>
            </a:extLst>
          </p:cNvPr>
          <p:cNvSpPr/>
          <p:nvPr/>
        </p:nvSpPr>
        <p:spPr>
          <a:xfrm>
            <a:off x="5768042" y="5160831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F8CC33-76DE-FAD1-3A7A-C49C262B58AA}"/>
              </a:ext>
            </a:extLst>
          </p:cNvPr>
          <p:cNvSpPr/>
          <p:nvPr/>
        </p:nvSpPr>
        <p:spPr>
          <a:xfrm>
            <a:off x="5768042" y="6004722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F116EA7-D281-8F6E-7C1E-85F61A363078}"/>
              </a:ext>
            </a:extLst>
          </p:cNvPr>
          <p:cNvSpPr/>
          <p:nvPr/>
        </p:nvSpPr>
        <p:spPr>
          <a:xfrm>
            <a:off x="5768042" y="687514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586A18-3A93-9B9C-A37C-C9EAE563A16F}"/>
              </a:ext>
            </a:extLst>
          </p:cNvPr>
          <p:cNvSpPr/>
          <p:nvPr/>
        </p:nvSpPr>
        <p:spPr>
          <a:xfrm>
            <a:off x="5768042" y="7627063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-4012602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980992" y="3751686"/>
            <a:ext cx="1400485" cy="3296091"/>
            <a:chOff x="0" y="0"/>
            <a:chExt cx="368852" cy="8681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852" cy="868106"/>
            </a:xfrm>
            <a:custGeom>
              <a:avLst/>
              <a:gdLst/>
              <a:ahLst/>
              <a:cxnLst/>
              <a:rect l="l" t="t" r="r" b="b"/>
              <a:pathLst>
                <a:path w="368852" h="868106">
                  <a:moveTo>
                    <a:pt x="0" y="0"/>
                  </a:moveTo>
                  <a:lnTo>
                    <a:pt x="368852" y="0"/>
                  </a:lnTo>
                  <a:lnTo>
                    <a:pt x="368852" y="868106"/>
                  </a:lnTo>
                  <a:lnTo>
                    <a:pt x="0" y="868106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68852" cy="887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80992" y="1036994"/>
            <a:ext cx="7416941" cy="168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74"/>
              </a:lnSpc>
            </a:pPr>
            <a:r>
              <a:rPr lang="en-US" sz="9981" b="1" spc="978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GAINS</a:t>
            </a:r>
          </a:p>
        </p:txBody>
      </p:sp>
      <p:sp>
        <p:nvSpPr>
          <p:cNvPr id="7" name="Freeform 7"/>
          <p:cNvSpPr/>
          <p:nvPr/>
        </p:nvSpPr>
        <p:spPr>
          <a:xfrm rot="2016048">
            <a:off x="12243487" y="-1005305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193025" y="4075173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2279" lvl="1" indent="-461140" algn="ctr">
              <a:lnSpc>
                <a:spcPts val="5126"/>
              </a:lnSpc>
              <a:buFont typeface="Arial"/>
              <a:buChar char="•"/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5193025" y="4872293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2279" lvl="1" indent="-461140" algn="ctr">
              <a:lnSpc>
                <a:spcPts val="5126"/>
              </a:lnSpc>
              <a:buFont typeface="Arial"/>
              <a:buChar char="•"/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5193025" y="5753450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2279" lvl="1" indent="-461140" algn="ctr">
              <a:lnSpc>
                <a:spcPts val="5126"/>
              </a:lnSpc>
              <a:buFont typeface="Arial"/>
              <a:buChar char="•"/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6773082" y="4157340"/>
            <a:ext cx="9103547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TECHNOLOGY MORE ACCESIBLE TO EACH ATHLETE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73082" y="4795419"/>
            <a:ext cx="7385281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UPDATE CURRENT APP TO DISPLAY DATA IN AN EASIER TO READ GRAPH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73082" y="5871192"/>
            <a:ext cx="8656286" cy="856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IMPROVE ATHLETE PERFORMANCE BY ACCURATELY TRACKING METRICS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1DD3F2-5C3F-2A28-7AA1-59074E793BEC}"/>
              </a:ext>
            </a:extLst>
          </p:cNvPr>
          <p:cNvSpPr/>
          <p:nvPr/>
        </p:nvSpPr>
        <p:spPr>
          <a:xfrm>
            <a:off x="5768315" y="4312789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26ABD8-36DE-9A68-A54B-28B27B258826}"/>
              </a:ext>
            </a:extLst>
          </p:cNvPr>
          <p:cNvSpPr/>
          <p:nvPr/>
        </p:nvSpPr>
        <p:spPr>
          <a:xfrm>
            <a:off x="5768315" y="518566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46EB9A-3D50-992B-C5B2-A14420687D5B}"/>
              </a:ext>
            </a:extLst>
          </p:cNvPr>
          <p:cNvSpPr/>
          <p:nvPr/>
        </p:nvSpPr>
        <p:spPr>
          <a:xfrm>
            <a:off x="5764480" y="6223341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575</Words>
  <Application>Microsoft Office PowerPoint</Application>
  <PresentationFormat>Custom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Oswald Bold</vt:lpstr>
      <vt:lpstr>Arial</vt:lpstr>
      <vt:lpstr>DM Sans</vt:lpstr>
      <vt:lpstr>Montserrat Classic Bold</vt:lpstr>
      <vt:lpstr>DM Sans Bold</vt:lpstr>
      <vt:lpstr>Montserrat Light</vt:lpstr>
      <vt:lpstr>Calibri</vt:lpstr>
      <vt:lpstr>DM Sans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FORCE T</dc:title>
  <cp:lastModifiedBy>Lanzel, Tessa F</cp:lastModifiedBy>
  <cp:revision>3</cp:revision>
  <dcterms:created xsi:type="dcterms:W3CDTF">2006-08-16T00:00:00Z</dcterms:created>
  <dcterms:modified xsi:type="dcterms:W3CDTF">2024-10-08T14:28:20Z</dcterms:modified>
  <dc:identifier>DAGSoQ8trVo</dc:identifier>
</cp:coreProperties>
</file>